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98" d="100"/>
          <a:sy n="98" d="100"/>
        </p:scale>
        <p:origin x="972" y="9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F392F94E-2B04-4541-850C-96651A971B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2ADF06A2-B257-401E-8912-F6A845A23B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A24ADA8C-540B-4BC4-B221-A1304D0468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0.22</c:v>
                </c:pt>
                <c:pt idx="1">
                  <c:v>0.31</c:v>
                </c:pt>
                <c:pt idx="2">
                  <c:v>0.36</c:v>
                </c:pt>
                <c:pt idx="3">
                  <c:v>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22%</c:v>
                  </c:pt>
                  <c:pt idx="1">
                    <c:v>31%</c:v>
                  </c:pt>
                  <c:pt idx="2">
                    <c:v>36%</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0973B3C5-5BF2-45CD-BE63-7E0121A276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6891618E-3F00-4FB9-B03D-79FAC1C133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F09979D7-E8B4-4393-8DF4-6DE2711DDD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0.48</c:v>
                </c:pt>
                <c:pt idx="3">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13%</c:v>
                  </c:pt>
                  <c:pt idx="2">
                    <c:v>48%</c:v>
                  </c:pt>
                  <c:pt idx="3">
                    <c:v>39%</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0.87</c:v>
                </c:pt>
                <c:pt idx="1">
                  <c:v>0.83</c:v>
                </c:pt>
                <c:pt idx="2">
                  <c:v>0.87</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57BA8CC-3753-4E31-852B-055F52CFA79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5392C6BD-7190-42F2-A5D3-A9642FA9C62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318E8843-6A0C-4078-835D-D27A9C877C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0.13</c:v>
                </c:pt>
                <c:pt idx="1">
                  <c:v>0.17</c:v>
                </c:pt>
                <c:pt idx="2">
                  <c:v>0.13</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87%</c:v>
                  </c:pt>
                  <c:pt idx="1">
                    <c:v>83%</c:v>
                  </c:pt>
                  <c:pt idx="2">
                    <c:v>87%</c:v>
                  </c:pt>
                  <c:pt idx="3">
                    <c:v>88%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EABC3A55-F032-4C72-9A94-84C71E7506A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B8969179-BB05-46D2-8292-F3D2E582496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210A17A3-4CE2-4ED3-8E91-39D0BA579E2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E2D4FDC7-39CE-4001-9762-9A8DC02E5F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640CEF03-27C8-43E5-B0EA-F881EE677C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34809BDB-D0D7-4D0E-9D82-2C69F570C86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86B80FD7-9059-4CA7-A29A-97C4329DC1C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4541B603-3F72-4CC7-88D7-1DECDDE89D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88%</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C1A70F3-2D00-4820-9962-B9E6E60C32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46984A9F-5104-4E0E-86A3-7605428FF0E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0.94</c:v>
                </c:pt>
                <c:pt idx="1">
                  <c:v>0.94</c:v>
                </c:pt>
                <c:pt idx="2">
                  <c:v>0.87</c:v>
                </c:pt>
                <c:pt idx="3">
                  <c:v>0.89</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45774A81-A220-434F-A4E1-1423ABDF8BA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EF365EFA-7820-4C18-AA00-5B57FDFDA0A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5DBF4471-41E9-40FA-8270-054787D8860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CD83F035-1BE7-42F3-9E47-48F95DA5983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0.06</c:v>
                </c:pt>
                <c:pt idx="1">
                  <c:v>0.06</c:v>
                </c:pt>
                <c:pt idx="2">
                  <c:v>0.13</c:v>
                </c:pt>
                <c:pt idx="3">
                  <c:v>0.11</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94%</c:v>
                  </c:pt>
                  <c:pt idx="1">
                    <c:v>94%</c:v>
                  </c:pt>
                  <c:pt idx="2">
                    <c:v>87%</c:v>
                  </c:pt>
                  <c:pt idx="3">
                    <c:v>89%</c:v>
                  </c:pt>
                  <c:pt idx="4">
                    <c:v>91%</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0.87</c:v>
                </c:pt>
                <c:pt idx="2">
                  <c:v>0.92</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362EF24E-E077-4DF4-BF6C-7682935986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0DC94F40-B68B-4F28-B22C-5204C903D16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EB3C68B3-2143-4539-906F-D9898B0B251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0.08</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87%</c:v>
                  </c:pt>
                  <c:pt idx="2">
                    <c:v>92%</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c:v>
                </c:pt>
                <c:pt idx="2">
                  <c:v>0.93</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11F90CC-478E-4CC6-B5E1-92CD38D8C6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9D5964F0-FFA8-4C4E-AD62-CA2A6C7A46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17AF50D8-7CED-4A40-B9FF-31AE97CFC9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FEF2B132-0746-49A5-B315-03D9490DD1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c:v>
                </c:pt>
                <c:pt idx="1">
                  <c:v>0</c:v>
                </c:pt>
                <c:pt idx="2">
                  <c:v>7.0000000000000007E-2</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90%</c:v>
                  </c:pt>
                  <c:pt idx="1">
                    <c:v>-</c:v>
                  </c:pt>
                  <c:pt idx="2">
                    <c:v>93%</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0.87</c:v>
                </c:pt>
                <c:pt idx="1">
                  <c:v>0.92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A60B837F-6D64-45E8-B9D8-8E99879E29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554E8A5-A2AC-49C1-B297-4C6BFBD312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8CB1AFB0-4350-4BF8-A8DC-AFE26F6E133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1F827C75-7478-463C-B78F-8E95DAB1B98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0.13</c:v>
                </c:pt>
                <c:pt idx="1">
                  <c:v>0.08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92%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F06508F2-0F86-4820-AA3D-0AAB0A62419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F1C32C1B-4BDC-4EF6-93FA-525C38846D3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88</c:v>
                </c:pt>
                <c:pt idx="2">
                  <c:v>3</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87</c:v>
                </c:pt>
                <c:pt idx="1">
                  <c:v>11</c:v>
                </c:pt>
                <c:pt idx="2">
                  <c:v>2</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45%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C2CCE581-81D0-4E68-9F21-09AD979FF1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C35F710F-8FCD-41C2-BD4B-3F0B7239D0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CB9A03F3-593E-4DBC-A2D2-9BBF8759EF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5E7919C6-9859-4520-A16A-02D8F80389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E466D30F-E1D2-49D3-B4C5-74B62CA3F8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r>
                      <a:rPr lang="en-GB"/>
                      <a:t>46%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45</c:v>
                </c:pt>
                <c:pt idx="1">
                  <c:v>5</c:v>
                </c:pt>
                <c:pt idx="2">
                  <c:v>2</c:v>
                </c:pt>
                <c:pt idx="3">
                  <c:v>2</c:v>
                </c:pt>
                <c:pt idx="4">
                  <c:v>3</c:v>
                </c:pt>
                <c:pt idx="5">
                  <c:v>4</c:v>
                </c:pt>
                <c:pt idx="6">
                  <c:v>46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45%q</c:v>
                  </c:pt>
                  <c:pt idx="1">
                    <c:v>5%</c:v>
                  </c:pt>
                  <c:pt idx="2">
                    <c:v>2%</c:v>
                  </c:pt>
                  <c:pt idx="3">
                    <c:v>2%</c:v>
                  </c:pt>
                  <c:pt idx="4">
                    <c:v>3%</c:v>
                  </c:pt>
                  <c:pt idx="5">
                    <c:v>4%</c:v>
                  </c:pt>
                  <c:pt idx="6">
                    <c:v>46%p</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45%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305C-4A2F-9A88-03A72AE7F3F6}"/>
                </c:ext>
              </c:extLst>
            </c:dLbl>
            <c:dLbl>
              <c:idx val="1"/>
              <c:tx>
                <c:rich>
                  <a:bodyPr/>
                  <a:lstStyle/>
                  <a:p>
                    <a:r>
                      <a:rPr lang="en-GB"/>
                      <a:t>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05C-4A2F-9A88-03A72AE7F3F6}"/>
                </c:ext>
              </c:extLst>
            </c:dLbl>
            <c:dLbl>
              <c:idx val="2"/>
              <c:tx>
                <c:rich>
                  <a:bodyPr/>
                  <a:lstStyle/>
                  <a:p>
                    <a:fld id="{E3FE897C-B451-4D3C-831C-F41603F608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6FD237BE-D61F-498D-AB7E-F6D3E192ED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5630F674-5C07-44FA-BB4A-89E9D2ADD3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92DF89AE-8580-4C4D-8501-FF4432DEB0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45</c:v>
                </c:pt>
                <c:pt idx="1">
                  <c:v>4</c:v>
                </c:pt>
                <c:pt idx="2">
                  <c:v>4</c:v>
                </c:pt>
                <c:pt idx="3">
                  <c:v>4</c:v>
                </c:pt>
                <c:pt idx="4">
                  <c:v>14</c:v>
                </c:pt>
                <c:pt idx="5">
                  <c:v>4</c:v>
                </c:pt>
                <c:pt idx="6">
                  <c:v>38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45%q</c:v>
                  </c:pt>
                  <c:pt idx="1">
                    <c:v>4%q</c:v>
                  </c:pt>
                  <c:pt idx="2">
                    <c:v>4%</c:v>
                  </c:pt>
                  <c:pt idx="3">
                    <c:v>4%</c:v>
                  </c:pt>
                  <c:pt idx="4">
                    <c:v>14%</c:v>
                  </c:pt>
                  <c:pt idx="5">
                    <c:v>4%</c:v>
                  </c:pt>
                  <c:pt idx="6">
                    <c:v>38%p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F4EC3DD-CBE0-437D-8FAA-250E6C929F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EFCE8EE3-A98F-4485-837C-030865F50E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5C746292-8313-499F-BA9E-988DB62D46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92%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8%q</c:v>
                  </c:pt>
                  <c:pt idx="1">
                    <c:v>92%p</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E9D76418-D413-42CD-A04A-547F139053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23%</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77%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23%p</c:v>
                  </c:pt>
                  <c:pt idx="1">
                    <c:v>77%q</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F978962-DF79-4415-9BAA-7581BBAB6F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A2C8048A-F3C7-484E-9287-21E69E95E6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EF4C1693-FDC1-405E-9BC5-EFFF3D8C39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BC84D901-10CC-4F51-B81E-8E551B251A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0.53</c:v>
                </c:pt>
                <c:pt idx="1">
                  <c:v>0.46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53%</c:v>
                  </c:pt>
                  <c:pt idx="1">
                    <c:v>46%</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16D96DAA-F19C-45C3-846F-3474389B32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1B381D10-3022-42CE-8C32-106B01B018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0076086E-813B-4287-82B5-929ACC0D6C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3DE881CE-E679-4BC2-816F-CE714C3CDA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0.57999999999999996</c:v>
                </c:pt>
                <c:pt idx="1">
                  <c:v>0.41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58%</c:v>
                  </c:pt>
                  <c:pt idx="1">
                    <c:v>41%</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8B71BC20-D6FE-4979-A76D-EE82EC6C65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1046ECC0-8D99-41DB-9142-4C45529FBE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2DE25154-9261-4AEA-A544-D073D1DEC7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1B1929B-56C3-4D63-827F-6D677F8612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3698FBC1-25D7-4221-B06A-829C4D6800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4%q</c:v>
                  </c:pt>
                  <c:pt idx="1">
                    <c:v>96%p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34773195-7522-4596-B3DB-C91B89E629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DE69AE4F-E6EA-41DA-AE21-42CC304823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9D1A6408-286E-447E-8A39-6DE1AADEA3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94</c:v>
                </c:pt>
                <c:pt idx="2">
                  <c:v>86</c:v>
                </c:pt>
                <c:pt idx="3">
                  <c:v>75</c:v>
                </c:pt>
                <c:pt idx="4">
                  <c:v>95</c:v>
                </c:pt>
                <c:pt idx="5">
                  <c:v>36</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85%p</c:v>
                  </c:pt>
                  <c:pt idx="1">
                    <c:v>94%p</c:v>
                  </c:pt>
                  <c:pt idx="2">
                    <c:v>86%p</c:v>
                  </c:pt>
                  <c:pt idx="3">
                    <c:v>75%</c:v>
                  </c:pt>
                  <c:pt idx="4">
                    <c:v>95%p</c:v>
                  </c:pt>
                  <c:pt idx="5">
                    <c:v>36%</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910F8107-0B15-44B1-8309-153C22073A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95DAA2D9-AEE0-42FA-8E7E-9BA2F5D17A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4B6DEBC5-6592-4A25-A598-F214884B3C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62%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4F231064-8F2B-484B-81BD-53A64BAD46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34%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8CEDE453-DA17-487F-BBEE-508816C15F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92</c:v>
                </c:pt>
                <c:pt idx="2">
                  <c:v>73</c:v>
                </c:pt>
                <c:pt idx="3">
                  <c:v>62</c:v>
                </c:pt>
                <c:pt idx="4">
                  <c:v>87</c:v>
                </c:pt>
                <c:pt idx="5">
                  <c:v>34</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c:v>
                  </c:pt>
                  <c:pt idx="1">
                    <c:v>92%</c:v>
                  </c:pt>
                  <c:pt idx="2">
                    <c:v>73%</c:v>
                  </c:pt>
                  <c:pt idx="3">
                    <c:v>62%q</c:v>
                  </c:pt>
                  <c:pt idx="4">
                    <c:v>87%</c:v>
                  </c:pt>
                  <c:pt idx="5">
                    <c:v>34%q</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57</c:v>
                </c:pt>
                <c:pt idx="1">
                  <c:v>28</c:v>
                </c:pt>
                <c:pt idx="2">
                  <c:v>10</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30</c:v>
                </c:pt>
                <c:pt idx="2">
                  <c:v>11</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80D2255E-6383-4145-A82B-62E43CF020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072007DA-B668-4835-B5C2-72409516FF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DA980ACA-7991-490C-8103-10165E211A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5824C170-E46E-41FD-9325-F7BB5A783F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100%</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41</c:v>
                </c:pt>
                <c:pt idx="2">
                  <c:v>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45</c:v>
                </c:pt>
                <c:pt idx="2">
                  <c:v>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17</c:v>
                </c:pt>
                <c:pt idx="2">
                  <c:v>27</c:v>
                </c:pt>
                <c:pt idx="3">
                  <c:v>18</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24</c:v>
                </c:pt>
                <c:pt idx="2">
                  <c:v>19</c:v>
                </c:pt>
                <c:pt idx="3">
                  <c:v>17</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9.1999999999999998E-2</c:v>
                </c:pt>
                <c:pt idx="1">
                  <c:v>0.17199999999999999</c:v>
                </c:pt>
                <c:pt idx="2">
                  <c:v>0.27600000000000002</c:v>
                </c:pt>
                <c:pt idx="3">
                  <c:v>0.26400000000000001</c:v>
                </c:pt>
                <c:pt idx="4">
                  <c:v>0.19500000000000001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8.6999999999999994E-2</c:v>
                </c:pt>
                <c:pt idx="1">
                  <c:v>0.161</c:v>
                </c:pt>
                <c:pt idx="2">
                  <c:v>0.27700000000000002</c:v>
                </c:pt>
                <c:pt idx="3">
                  <c:v>0.27400000000000002</c:v>
                </c:pt>
                <c:pt idx="4">
                  <c:v>0.2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9</c:v>
                </c:pt>
                <c:pt idx="2">
                  <c:v>27</c:v>
                </c:pt>
                <c:pt idx="3">
                  <c:v>20</c:v>
                </c:pt>
                <c:pt idx="4">
                  <c:v>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16</c:v>
                </c:pt>
                <c:pt idx="2">
                  <c:v>21</c:v>
                </c:pt>
                <c:pt idx="3">
                  <c:v>22</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21</c:v>
                </c:pt>
                <c:pt idx="2">
                  <c:v>29</c:v>
                </c:pt>
                <c:pt idx="3">
                  <c:v>21</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27</c:v>
                </c:pt>
                <c:pt idx="1">
                  <c:v>32</c:v>
                </c:pt>
                <c:pt idx="2">
                  <c:v>18</c:v>
                </c:pt>
                <c:pt idx="3">
                  <c:v>13</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09E08C5E-38CF-4275-AC88-868F6322E1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318BC150-A12C-4569-9502-1EDD2B5BFF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A7F0D252-8013-4B8B-BC00-3718F458C9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29A2CA11-3256-42CF-8C6E-45ABC93730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96%</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F4EB4A37-6729-4A73-A88F-2827601336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5943A711-64AA-4BBC-B86E-C7FA22725D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79244DA9-F8C4-4731-813A-6CDCC4D63C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F36D168D-2B25-4FF8-9780-54A0979616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0.92</c:v>
                </c:pt>
                <c:pt idx="1">
                  <c:v>0</c:v>
                </c:pt>
                <c:pt idx="2">
                  <c:v>0.04</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92%</c:v>
                  </c:pt>
                  <c:pt idx="1">
                    <c:v>-</c:v>
                  </c:pt>
                  <c:pt idx="2">
                    <c:v>4%</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6</c:v>
                </c:pt>
                <c:pt idx="2">
                  <c:v>26</c:v>
                </c:pt>
                <c:pt idx="3">
                  <c:v>20</c:v>
                </c:pt>
                <c:pt idx="4">
                  <c:v>42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14</c:v>
                </c:pt>
                <c:pt idx="2">
                  <c:v>25</c:v>
                </c:pt>
                <c:pt idx="3">
                  <c:v>18</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8</c:v>
                </c:pt>
                <c:pt idx="1">
                  <c:v>20</c:v>
                </c:pt>
                <c:pt idx="2">
                  <c:v>41</c:v>
                </c:pt>
                <c:pt idx="3">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18</c:v>
                </c:pt>
                <c:pt idx="1">
                  <c:v>37</c:v>
                </c:pt>
                <c:pt idx="2">
                  <c:v>38</c:v>
                </c:pt>
                <c:pt idx="3">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49</c:v>
                </c:pt>
                <c:pt idx="1">
                  <c:v>32</c:v>
                </c:pt>
                <c:pt idx="2">
                  <c:v>12</c:v>
                </c:pt>
                <c:pt idx="3">
                  <c:v>2</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62</c:v>
                </c:pt>
                <c:pt idx="1">
                  <c:v>28</c:v>
                </c:pt>
                <c:pt idx="2">
                  <c:v>4</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48</c:v>
                </c:pt>
                <c:pt idx="2">
                  <c:v>13</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51</c:v>
                </c:pt>
                <c:pt idx="2">
                  <c:v>13</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8F88D655-801E-4BB2-8522-832F3E9AC6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BFCBE01D-3691-4F0C-946B-8AF9FB8B81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84F58B39-5880-4D64-AAC2-C17752BA9D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86</c:v>
                </c:pt>
                <c:pt idx="1">
                  <c:v>14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86%p</c:v>
                  </c:pt>
                  <c:pt idx="1">
                    <c:v>14%q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EBBF6156-5DB8-4BF3-8826-C6527C89B8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DD3A12DA-1794-430B-A323-B4043FAC5C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31FD5F6D-2FC8-4352-93BE-84AE8E8790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92620BA9-C242-4C7F-89EE-74B2713932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DD459F3C-2DB3-472E-9E05-E3EA43C7DE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DA39F9C-8B1C-4762-94E5-2C4A9FC058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4F8175E0-0B0D-4819-A350-9CBEB6B86E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3BB9DAE3-0DA2-46F8-AD96-5E995B3640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8D2A01D0-6022-44A6-9C34-B90DECBB86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3221D3A0-1A49-4906-9FE2-840BAF94C6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283542A1-4091-4B11-B71F-35F57ACA60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29</c:v>
                </c:pt>
                <c:pt idx="1">
                  <c:v>71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29%</c:v>
                  </c:pt>
                  <c:pt idx="1">
                    <c:v>71%</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0BEBDFCA-55DF-4F07-BCD8-93CD1CBD50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F8AF5298-10CD-4E40-86B7-55478031CF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8F0C10D6-D5F3-48D6-BD3C-B8CDC1ACDB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3AE5EBCA-1D39-467C-9E98-6803E06439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BFC608F0-4A6B-4E1C-8FF0-791E28C847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CB5ABC77-89EB-4962-B581-B42F6F0281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D114AAFF-73A7-4B2A-A558-F944263B9E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55%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3C56-4EA4-9136-CE48FDDBE16D}"/>
                </c:ext>
              </c:extLst>
            </c:dLbl>
            <c:dLbl>
              <c:idx val="1"/>
              <c:tx>
                <c:rich>
                  <a:bodyPr/>
                  <a:lstStyle/>
                  <a:p>
                    <a:r>
                      <a:rPr lang="en-GB"/>
                      <a:t>45%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55</c:v>
                </c:pt>
                <c:pt idx="1">
                  <c:v>45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55%p</c:v>
                  </c:pt>
                  <c:pt idx="1">
                    <c:v>45%q</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9F671C97-AF6C-4A9F-B944-6719BBE295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52E9B399-B641-4ECE-84D0-CD1D246B7F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A35EAEA0-712C-481F-B9D9-910AC7F8D0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A47CFED8-CE7D-44B0-97E3-2CEFA2858E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48</c:v>
                </c:pt>
                <c:pt idx="1">
                  <c:v>34</c:v>
                </c:pt>
                <c:pt idx="2">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39</c:v>
                </c:pt>
                <c:pt idx="1">
                  <c:v>48</c:v>
                </c:pt>
                <c:pt idx="2">
                  <c:v>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88B8DCF7-EF35-4452-B30B-87857EAC34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57%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699BC8A7-9FCE-4247-A585-5F76AD571B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D299F888-FB31-4415-98B5-5D512EE270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r>
                      <a:rPr lang="en-GB"/>
                      <a:t>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519-4C1F-9643-9A55D10271AC}"/>
                </c:ext>
              </c:extLst>
            </c:dLbl>
            <c:dLbl>
              <c:idx val="6"/>
              <c:tx>
                <c:rich>
                  <a:bodyPr/>
                  <a:lstStyle/>
                  <a:p>
                    <a:fld id="{6487368D-ED56-4610-B01C-45FFE7EDD9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63</c:v>
                </c:pt>
                <c:pt idx="1">
                  <c:v>7</c:v>
                </c:pt>
                <c:pt idx="2">
                  <c:v>57</c:v>
                </c:pt>
                <c:pt idx="3">
                  <c:v>36</c:v>
                </c:pt>
                <c:pt idx="4">
                  <c:v>16</c:v>
                </c:pt>
                <c:pt idx="5">
                  <c:v>9</c:v>
                </c:pt>
                <c:pt idx="6">
                  <c:v>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63%</c:v>
                  </c:pt>
                  <c:pt idx="1">
                    <c:v>7%</c:v>
                  </c:pt>
                  <c:pt idx="2">
                    <c:v>57%q</c:v>
                  </c:pt>
                  <c:pt idx="3">
                    <c:v>36%</c:v>
                  </c:pt>
                  <c:pt idx="4">
                    <c:v>16%</c:v>
                  </c:pt>
                  <c:pt idx="5">
                    <c:v>9%q</c:v>
                  </c:pt>
                  <c:pt idx="6">
                    <c:v>4%</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55F1607A-E0CC-4BE0-9E2A-03516055B0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14E720E0-B9E6-41D1-8C44-C7ED9B294C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50%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0B715A5B-716C-406C-B177-F6D7479604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7D907680-AA13-4EDD-A59F-5D7FFBAD78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BD21F740-31DC-4AA7-A7BA-1FEAAEAF14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25</c:v>
                </c:pt>
                <c:pt idx="1">
                  <c:v>19</c:v>
                </c:pt>
                <c:pt idx="2">
                  <c:v>31</c:v>
                </c:pt>
                <c:pt idx="3">
                  <c:v>50</c:v>
                </c:pt>
                <c:pt idx="4">
                  <c:v>8</c:v>
                </c:pt>
                <c:pt idx="5">
                  <c:v>13</c:v>
                </c:pt>
                <c:pt idx="6">
                  <c:v>13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25%</c:v>
                  </c:pt>
                  <c:pt idx="1">
                    <c:v>19%</c:v>
                  </c:pt>
                  <c:pt idx="2">
                    <c:v>31%</c:v>
                  </c:pt>
                  <c:pt idx="3">
                    <c:v>50%p</c:v>
                  </c:pt>
                  <c:pt idx="4">
                    <c:v>8%</c:v>
                  </c:pt>
                  <c:pt idx="5">
                    <c:v>13%</c:v>
                  </c:pt>
                  <c:pt idx="6">
                    <c:v>13%</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40</c:v>
                </c:pt>
                <c:pt idx="2">
                  <c:v>4</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39</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0.84</c:v>
                </c:pt>
                <c:pt idx="1">
                  <c:v>0.88</c:v>
                </c:pt>
                <c:pt idx="2">
                  <c:v>0.84</c:v>
                </c:pt>
                <c:pt idx="3">
                  <c:v>0.86</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C16347D2-00C8-4258-B73B-66959EC225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79A65D4D-9906-4725-9D2B-521161A2F5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EB4C577D-2E3F-4640-9664-53F9225BE8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B449B4A3-738D-44DF-A2A5-9F47E90A5F3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0.16</c:v>
                </c:pt>
                <c:pt idx="1">
                  <c:v>0.12</c:v>
                </c:pt>
                <c:pt idx="2">
                  <c:v>0.16</c:v>
                </c:pt>
                <c:pt idx="3">
                  <c:v>0.14000000000000001</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88%</c:v>
                  </c:pt>
                  <c:pt idx="2">
                    <c:v>84%</c:v>
                  </c:pt>
                  <c:pt idx="3">
                    <c:v>86%</c:v>
                  </c:pt>
                  <c:pt idx="4">
                    <c:v>85%</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DORSET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DORSET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DORSET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DORSET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DORSET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DORSET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00327193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Attending an annual review ever
Having a weight and BMI check as part of their last annual review
Having a blood pressure check as part of their last annual review
Having a foot check as part of their last annual review
Having a blood test check as part of their last annual review
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31708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408649030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
Healthcare professionals providing support to monitor blood sugar levels
Healthcare professionals providing support with eating well</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3671855"/>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DORSET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3007483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0701518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87% of respondents who were marked as Type 1 in the sample selected ‘Type 1’, 11% selected ‘Type 2’, 2% selected ‘Other’ and *% selected ‘I don’t know’ ​</a:t>
            </a:r>
          </a:p>
          <a:p>
            <a:pPr marL="171450" indent="-171450">
              <a:buFont typeface="Arial" panose="020B0604020202020204" pitchFamily="34" charset="0"/>
              <a:buChar char="•"/>
              <a:defRPr/>
            </a:pPr>
            <a:r>
              <a:rPr lang="en-GB" sz="1200" dirty="0">
                <a:solidFill>
                  <a:schemeClr val="tx1"/>
                </a:solidFill>
                <a:effectLst/>
              </a:rPr>
              <a:t>88% of respondents who were marked as Type 2 in the sample selected ‘Type 2’, 4% selected ‘Type 1’, 3%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(419); Type 2, ICS (549)).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34181769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103431020"/>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073299134"/>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68438740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77860471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(370); Type 2, National (19,941), ICS (464))</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2611161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27935928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(364); Type 2, National (22,278), ICS (506))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28642902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2511856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(334); Type 2, National (21,082), ICS (479))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99589486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31788980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(418); Type 2, National (24,180), ICS (552))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767906241"/>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49922053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41098117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69677034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1375717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(407); Type 2, National (22,482), ICS (522))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86339802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63713997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09752702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94460121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082550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422629425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40442179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3535475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9576689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(409); Type 2, National (22,670), ICS (529))</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1773127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8620761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2065285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56963688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42482275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08926108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40011697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4654705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9249714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(417); Type 2, National (24,076), ICS (547))</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7799719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7754196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73325020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0143294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39916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120772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6948269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08910472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(418); Type 2, National (24,153), ICS (550))</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1748781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3896431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3412109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8138847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2219077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31866424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52585196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809362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7243067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(417); Type 2, National (24,135), ICS (551))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8201760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611087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11139482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91084194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91546838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2073122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3277494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180514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7304828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(416); Type 2, National (24,084), ICS (550))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0052456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5356137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7761726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1937633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93493488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00235720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70633565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5500907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82311801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(416); Type 2, National (24,070), ICS (548))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9581882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82199099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7497167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451843566"/>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27503837"/>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4632733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330142300"/>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87652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0486874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(418); Type 2, National (24,260), ICS (550))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817795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20706226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03496624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45154355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201840942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618847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88484253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24404075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415107796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(418); Type 2, National (24,267), ICS (552))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07994410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9324834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9788174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2428297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61185871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239192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55788114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989459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428862700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(417); Type 2, National (24,196), ICS (549))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3772303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98026059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74061719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(418); Type 2, National (24,019), ICS (547))</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217484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2226661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(188); Type 2, National (11,860), ICS (290))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5509184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87158570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(399); Type 2, National (21,228), ICS (454))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8221610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41605372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(393); Type 2, National (20,915), ICS (448))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94489504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8567649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(368); Type 2, National (20,086), ICS (434))</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412505511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91923935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(381); Type 2, National (21,890), ICS (482))</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55188351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72499309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(349); Type 2, National (18,585), ICS (397))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7088204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74379664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9398760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427417777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623106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23214414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4934520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4182652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(401); Type 2, National (22,580), ICS (519))</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58768630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3760768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053823464"/>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910169643"/>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81182229"/>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8172998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(298); Type 2, National (12,350), ICS (258))</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7113757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536308491"/>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2990355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52456303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45708753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4228155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9582961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1465735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(387); Type 2, National (10,911), ICS (248))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55443545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55582947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8610491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30544210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22732797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82412238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9533307"/>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682128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187665771"/>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2134455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117493311"/>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97551186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910293395"/>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(525))</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DORSET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2,106</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974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46%</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420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554</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836</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1,270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91067571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85166183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9230203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321255559"/>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4074054128"/>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825368109"/>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55105732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DORSET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00975330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783661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593648992"/>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urine test as part of their last annual review
Having a smoking status review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594494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1900</TotalTime>
  <Words>5412</Words>
  <Application>Microsoft Office PowerPoint</Application>
  <PresentationFormat>Widescreen</PresentationFormat>
  <Paragraphs>818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Roboto</vt:lpstr>
      <vt:lpstr>Arial (Body)</vt:lpstr>
      <vt:lpstr>Wingdings</vt:lpstr>
      <vt:lpstr>Barlow</vt:lpstr>
      <vt:lpstr>Arial Black</vt:lpstr>
      <vt:lpstr>Arial</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172</cp:revision>
  <cp:lastPrinted>2024-09-17T13:37:47Z</cp:lastPrinted>
  <dcterms:created xsi:type="dcterms:W3CDTF">2024-06-17T14:42:21Z</dcterms:created>
  <dcterms:modified xsi:type="dcterms:W3CDTF">2024-12-02T11:01:43Z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